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0" r:id="rId3"/>
    <p:sldId id="281" r:id="rId4"/>
    <p:sldId id="297" r:id="rId5"/>
    <p:sldId id="283" r:id="rId6"/>
    <p:sldId id="284" r:id="rId7"/>
    <p:sldId id="285" r:id="rId8"/>
    <p:sldId id="286" r:id="rId9"/>
    <p:sldId id="287" r:id="rId10"/>
    <p:sldId id="288" r:id="rId11"/>
    <p:sldId id="290" r:id="rId12"/>
    <p:sldId id="291" r:id="rId13"/>
    <p:sldId id="292" r:id="rId14"/>
    <p:sldId id="293" r:id="rId15"/>
    <p:sldId id="294" r:id="rId16"/>
    <p:sldId id="299" r:id="rId17"/>
    <p:sldId id="29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862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668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9806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335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6055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287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11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761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algn="just">
              <a:defRPr sz="20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algn="just">
              <a:defRPr sz="20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algn="just">
              <a:defRPr sz="20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algn="just">
              <a:defRPr sz="20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algn="just">
              <a:defRPr sz="20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64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91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802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566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764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23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53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0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0BD37-CE2B-4AB1-8EF0-5ACFEFF1C3E9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810E6DB-4131-4765-BE79-34A53A1CD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76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just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just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kern="1200">
          <a:solidFill>
            <a:schemeClr val="tx1">
              <a:lumMod val="95000"/>
              <a:lumOff val="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just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kern="1200">
          <a:solidFill>
            <a:schemeClr val="tx1">
              <a:lumMod val="95000"/>
              <a:lumOff val="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just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kern="1200">
          <a:solidFill>
            <a:schemeClr val="tx1">
              <a:lumMod val="95000"/>
              <a:lumOff val="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just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kern="1200">
          <a:solidFill>
            <a:schemeClr val="tx1">
              <a:lumMod val="95000"/>
              <a:lumOff val="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just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kern="1200">
          <a:solidFill>
            <a:schemeClr val="tx1">
              <a:lumMod val="95000"/>
              <a:lumOff val="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279940F-D9C4-4DCC-DCDF-F6B7323E4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22" y="1294598"/>
            <a:ext cx="11137490" cy="843497"/>
          </a:xfrm>
        </p:spPr>
        <p:txBody>
          <a:bodyPr>
            <a:noAutofit/>
          </a:bodyPr>
          <a:lstStyle/>
          <a:p>
            <a:pPr algn="l"/>
            <a:r>
              <a:rPr lang="en-GB" sz="4400" b="1" dirty="0"/>
              <a:t>"How to internationalize curriculum </a:t>
            </a:r>
            <a:br>
              <a:rPr lang="en-GB" sz="4400" b="1" dirty="0"/>
            </a:br>
            <a:r>
              <a:rPr lang="en-GB" sz="4400" b="1" dirty="0"/>
              <a:t>– Guide for biomedical education and educators</a:t>
            </a:r>
            <a:endParaRPr lang="en-GB" sz="2400" b="1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51C6D51-AC36-15E2-23FE-34FB67A10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934" y="3429000"/>
            <a:ext cx="10600266" cy="250937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4400" b="1" i="0" dirty="0">
                <a:solidFill>
                  <a:srgbClr val="374151"/>
                </a:solidFill>
                <a:effectLst/>
              </a:rPr>
              <a:t>Adrian Sturza, Agnes Balint, Claudia Borza</a:t>
            </a:r>
          </a:p>
          <a:p>
            <a:pPr marL="0" indent="0">
              <a:buNone/>
            </a:pPr>
            <a:r>
              <a:rPr lang="en-GB" sz="4400" b="0" i="0" dirty="0">
                <a:solidFill>
                  <a:srgbClr val="374151"/>
                </a:solidFill>
                <a:effectLst/>
              </a:rPr>
              <a:t>UMF “Victor Babes” Timisoara</a:t>
            </a:r>
          </a:p>
          <a:p>
            <a:pPr marL="0" indent="0">
              <a:buNone/>
            </a:pPr>
            <a:endParaRPr lang="en-GB" sz="4400" b="0" i="0" dirty="0">
              <a:solidFill>
                <a:srgbClr val="374151"/>
              </a:solidFill>
              <a:effectLst/>
            </a:endParaRPr>
          </a:p>
          <a:p>
            <a:pPr marL="0" indent="0" algn="ctr">
              <a:buNone/>
            </a:pPr>
            <a:r>
              <a:rPr lang="en-GB" sz="4400" i="1" dirty="0">
                <a:solidFill>
                  <a:schemeClr val="accent4">
                    <a:lumMod val="75000"/>
                  </a:schemeClr>
                </a:solidFill>
              </a:rPr>
              <a:t>WORKSHOP ON INTERNATIONALISATION OF THE CURRICULA, </a:t>
            </a:r>
          </a:p>
          <a:p>
            <a:pPr marL="0" indent="0" algn="ctr">
              <a:buNone/>
            </a:pPr>
            <a:r>
              <a:rPr lang="en-GB" sz="4400" i="1" dirty="0">
                <a:solidFill>
                  <a:schemeClr val="accent4">
                    <a:lumMod val="75000"/>
                  </a:schemeClr>
                </a:solidFill>
              </a:rPr>
              <a:t>08-11 OCT 2024,University of Shkodra</a:t>
            </a:r>
          </a:p>
          <a:p>
            <a:pPr marL="0" indent="0">
              <a:buNone/>
            </a:pPr>
            <a:endParaRPr lang="en-GB" sz="4400" dirty="0">
              <a:solidFill>
                <a:srgbClr val="3741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649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A62A4D-7C0C-7F71-5DF1-7EC380658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E2D9780-4155-5897-DFAB-AC141627A490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1F8AD1D-A2B3-E36D-296E-0E85B6EC2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4598365-00F4-F56A-DEA9-92B1EEC95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425512B7-AF79-9F55-9FD5-2473C8FE2D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18F1EBF-8A20-B3B3-D203-F8E34BD5486D}"/>
              </a:ext>
            </a:extLst>
          </p:cNvPr>
          <p:cNvSpPr txBox="1"/>
          <p:nvPr/>
        </p:nvSpPr>
        <p:spPr>
          <a:xfrm>
            <a:off x="599766" y="2183701"/>
            <a:ext cx="7747821" cy="3749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o-RO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Internationalisation of the Curriculum </a:t>
            </a:r>
            <a:r>
              <a:rPr lang="ro-R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 become a fundamental factor in Higher Education where best practices aim to ensure inclusive and equitable quality education.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o-R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implementation of Internationalisation of the Curriculum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Assessment: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systematic development and assessment of linguistic competence, intercultural competence, international disciplinary knowledge and global engagement;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Integration: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integration of skills, values and attitudes across a programme of study at varying degrees of difficulty;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Practises: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global, international, intercultural and linguistic requirements of (professional) practice and citizenship.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D65A5E-9FA1-CBB0-941B-3BB4FA3B6904}"/>
              </a:ext>
            </a:extLst>
          </p:cNvPr>
          <p:cNvSpPr txBox="1"/>
          <p:nvPr/>
        </p:nvSpPr>
        <p:spPr>
          <a:xfrm>
            <a:off x="599766" y="1167885"/>
            <a:ext cx="83279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- Internationalization of the curriculum </a:t>
            </a:r>
            <a:endParaRPr lang="en-GB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7C209B-38AD-CBE1-9B4A-9EBD0DB57F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5574" y="2046938"/>
            <a:ext cx="3422945" cy="326935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4D09A22-BCE0-4B71-25BA-6FF8B52F671C}"/>
              </a:ext>
            </a:extLst>
          </p:cNvPr>
          <p:cNvSpPr txBox="1"/>
          <p:nvPr/>
        </p:nvSpPr>
        <p:spPr>
          <a:xfrm>
            <a:off x="8347587" y="999514"/>
            <a:ext cx="34229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dirty="0">
                <a:solidFill>
                  <a:srgbClr val="000000"/>
                </a:solidFill>
                <a:effectLst/>
                <a:latin typeface="DM Sans" panose="020F0502020204030204" pitchFamily="2" charset="0"/>
              </a:rPr>
              <a:t>...think global, teach local</a:t>
            </a:r>
          </a:p>
          <a:p>
            <a:r>
              <a:rPr lang="en-GB" b="0" i="0" dirty="0" err="1">
                <a:solidFill>
                  <a:srgbClr val="000000"/>
                </a:solidFill>
                <a:effectLst/>
                <a:latin typeface="DM Sans" panose="020F0502020204030204" pitchFamily="2" charset="0"/>
              </a:rPr>
              <a:t>Knipper</a:t>
            </a:r>
            <a:r>
              <a:rPr lang="en-GB" b="0" i="0" dirty="0">
                <a:solidFill>
                  <a:srgbClr val="000000"/>
                </a:solidFill>
                <a:effectLst/>
                <a:latin typeface="DM Sans" panose="020F0502020204030204" pitchFamily="2" charset="0"/>
              </a:rPr>
              <a:t> et al., 2010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4357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F1C83-BCBB-AE6E-3417-990CC897E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60B4E68-2D53-55F2-D586-60568D174D59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896C22A-6DDF-FEB6-D4DA-F99165946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E0C2E1D-BFEA-FBE8-C409-0D0E81548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1112EFD-B18B-1FDB-6324-69E2CCE3B8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E146BF9-435C-F4E8-24BF-75C557468DB7}"/>
              </a:ext>
            </a:extLst>
          </p:cNvPr>
          <p:cNvSpPr txBox="1"/>
          <p:nvPr/>
        </p:nvSpPr>
        <p:spPr>
          <a:xfrm>
            <a:off x="737420" y="3194614"/>
            <a:ext cx="6351638" cy="185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Developing and expanding institutional partnerships</a:t>
            </a:r>
            <a:endParaRPr lang="en-GB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Strengthening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internationalisation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at home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o-R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universities have to empower staff members to be facilitators and advocates for comprehensive internationalization and create an environment and a culture to nurture creativity and achievement, with a focus on quality and excellence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5DC81BC-F6FF-F9D5-F2C3-50D32DC51EAC}"/>
              </a:ext>
            </a:extLst>
          </p:cNvPr>
          <p:cNvSpPr txBox="1"/>
          <p:nvPr/>
        </p:nvSpPr>
        <p:spPr>
          <a:xfrm>
            <a:off x="344126" y="1099442"/>
            <a:ext cx="1072699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– </a:t>
            </a:r>
          </a:p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 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Methods of implementing global dimensions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curricula of medical schools</a:t>
            </a:r>
            <a:endParaRPr lang="en-GB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1320A8-3C47-FDA3-B567-BF961CFC5C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9209" y="3351157"/>
            <a:ext cx="3790674" cy="2608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D8BADF-556B-5BFB-762D-6E507FF80C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9209" y="564785"/>
            <a:ext cx="3790673" cy="270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7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C5143-62A3-A5F4-AE59-B5CC2B235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EA5030D-29F7-8BAA-FDBC-5D675A6F1D91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7158EB0-A7FD-233A-531A-BEAAC571A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373780A-800E-3183-8AC1-3D69C11FF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4A4640A2-7834-F183-F66E-7A42C15731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B7426D-C56E-17D1-B409-364ADF19B6D8}"/>
              </a:ext>
            </a:extLst>
          </p:cNvPr>
          <p:cNvSpPr txBox="1"/>
          <p:nvPr/>
        </p:nvSpPr>
        <p:spPr>
          <a:xfrm>
            <a:off x="344126" y="3261852"/>
            <a:ext cx="7133781" cy="215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 startAt="3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Encouraging student mobility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programmes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creating equitable and equal opportunities for all students; </a:t>
            </a:r>
            <a:r>
              <a:rPr lang="ro-R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universities will have to provide students with diverse mobility opportunities rendering benefits for individuals and communities at a local, regional and global level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3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Medical institutions aim to produce globally competent and empathic graduates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are capable to practice medicine in miscellaneous cultural settings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BD00C1-CF7C-25C8-C86B-9741F0B7E67E}"/>
              </a:ext>
            </a:extLst>
          </p:cNvPr>
          <p:cNvSpPr txBox="1"/>
          <p:nvPr/>
        </p:nvSpPr>
        <p:spPr>
          <a:xfrm>
            <a:off x="344126" y="1099442"/>
            <a:ext cx="1072699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– </a:t>
            </a:r>
          </a:p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 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Methods of implementing global dimensions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curricula of medical schools</a:t>
            </a:r>
            <a:endParaRPr lang="en-GB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2716D8-E8A7-DBC2-DCF1-0742DC447E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1226" y="1099442"/>
            <a:ext cx="3692013" cy="20767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06710B-3C95-2753-C3E3-81230CD33F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1226" y="3509568"/>
            <a:ext cx="3710785" cy="215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261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31515-30FF-57C7-5AB5-34F06A97B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2F6C49B-C307-C90F-1228-55866B89783C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2081992-7D4B-D081-8C1C-D3322E9626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3EB18E0-4EDB-7C5F-0BA9-F20F15500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A7672FA6-B5C1-5449-F819-E4E6BA8368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818E9C2-9390-BC04-83E1-AA0245416890}"/>
              </a:ext>
            </a:extLst>
          </p:cNvPr>
          <p:cNvSpPr txBox="1"/>
          <p:nvPr/>
        </p:nvSpPr>
        <p:spPr>
          <a:xfrm>
            <a:off x="737419" y="3293806"/>
            <a:ext cx="6803923" cy="185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 startAt="5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 global collaboration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institutional partnerships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build a huge global medical community.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 startAt="5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efficient use of social media and modern technology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led by institutional partnerships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5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technology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should be further expanded and incorporated in the medical school curriculum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977054-0CB7-B083-B590-D68D2B69446C}"/>
              </a:ext>
            </a:extLst>
          </p:cNvPr>
          <p:cNvSpPr txBox="1"/>
          <p:nvPr/>
        </p:nvSpPr>
        <p:spPr>
          <a:xfrm>
            <a:off x="344126" y="1099442"/>
            <a:ext cx="1072699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– </a:t>
            </a:r>
          </a:p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 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Methods of implementing global dimensions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curricula of medical schools</a:t>
            </a:r>
            <a:endParaRPr lang="en-GB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51F004-EA04-5B31-3744-BDA419EBB5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3043" y="269596"/>
            <a:ext cx="2831536" cy="28315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C921C6-C286-9982-89E4-E4F43F714D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1806" y="3303951"/>
            <a:ext cx="3683717" cy="233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601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616B5-29D8-B182-0E46-3F371A3FC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73D6F8D-1BE7-020C-49C3-1AB946278E77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D670754-61EB-4F88-DC8B-92EEE5DB6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5C6230E-5112-058A-EB3E-F50CFC063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B1FF2ED0-E3F8-2FF8-F788-9DC76B3799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7C02C25-5912-D35F-6288-498EDCB4E007}"/>
              </a:ext>
            </a:extLst>
          </p:cNvPr>
          <p:cNvSpPr txBox="1"/>
          <p:nvPr/>
        </p:nvSpPr>
        <p:spPr>
          <a:xfrm>
            <a:off x="471947" y="3167575"/>
            <a:ext cx="7423356" cy="2450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 startAt="8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placement of a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scholar or teacher in an institution abroad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variable durations – increasing the number of visiting and associate lecturers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 startAt="8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Students can use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internet and e-learning opportunities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one country that are offered and facilitated by faculty staff in another country – sharing learning materials via a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virtual medical school platform</a:t>
            </a:r>
            <a:endParaRPr lang="en-GB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8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Incorporation of insights from international or culturally diverse students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into the classroom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F2D8E8-42D1-3C6E-04AF-40B7BD5DCDB8}"/>
              </a:ext>
            </a:extLst>
          </p:cNvPr>
          <p:cNvSpPr txBox="1"/>
          <p:nvPr/>
        </p:nvSpPr>
        <p:spPr>
          <a:xfrm>
            <a:off x="344126" y="1099442"/>
            <a:ext cx="1072699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– </a:t>
            </a:r>
          </a:p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 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Methods of implementing global dimensions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curricula of medical schools</a:t>
            </a:r>
            <a:endParaRPr lang="en-GB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13C339-6E79-9C17-20CE-C2F671B31C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202" y="964953"/>
            <a:ext cx="3256026" cy="22242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D5B06B-203A-EE57-616D-D64B361C44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4378" y="3429000"/>
            <a:ext cx="34956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787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B83DC-9F6A-BD9E-D79B-C0355D07F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45AB818-0FFD-2988-B539-7277D5A8545F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9FAF98C-A26E-A703-CEA5-CBB61C724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40246BA-F4B2-E844-AC40-F72CE420D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2DFA5E2A-C80D-9505-623C-56A9435037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0F18313-A69E-84E7-6A18-D5EC0C0CCD80}"/>
              </a:ext>
            </a:extLst>
          </p:cNvPr>
          <p:cNvSpPr txBox="1"/>
          <p:nvPr/>
        </p:nvSpPr>
        <p:spPr>
          <a:xfrm>
            <a:off x="432617" y="3288790"/>
            <a:ext cx="10638503" cy="2552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buFont typeface="+mj-lt"/>
              <a:buAutoNum type="arabicPeriod" startAt="11"/>
            </a:pP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 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should be part of core courses and the skills developed throughout the degree, rather than being consigned to electives or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specialised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options for a few students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 startAt="11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systematic development and assessment of linguistic competence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intercultural competence, international disciplinary knowledge and global engagement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11"/>
            </a:pPr>
            <a:r>
              <a:rPr lang="ro-RO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Developing students’ ability to access and evaluate new ideas </a:t>
            </a:r>
            <a:r>
              <a:rPr lang="ro-R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practices from diverse national and cultural sources, using advanced intercultural skills in their professional practice, and practicing medicine in a global context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11"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C0CA36-7C98-581B-9A24-0F165E9A24E0}"/>
              </a:ext>
            </a:extLst>
          </p:cNvPr>
          <p:cNvSpPr txBox="1"/>
          <p:nvPr/>
        </p:nvSpPr>
        <p:spPr>
          <a:xfrm>
            <a:off x="344126" y="1099442"/>
            <a:ext cx="1072699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– </a:t>
            </a:r>
          </a:p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 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Methods of implementing global dimensions</a:t>
            </a:r>
          </a:p>
          <a:p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curricula of medical schools</a:t>
            </a:r>
            <a:endParaRPr lang="en-GB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F6C71A-1C6F-59F0-22DD-AA55CFDF9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5857" y="585766"/>
            <a:ext cx="2329558" cy="232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30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A1089-EC5D-165C-7771-D7F3B1F2D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588A89C-CCD9-B099-A1F7-60F355E2CD8E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D532F40-B26B-7B00-CEAC-883BA9BDB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0A3105B-BF6C-0BD5-AF48-9FBAA370B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EE18B96-5391-B6CF-1F84-4A4C351635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047E1F-D607-96E1-2E60-30C64A4240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511" y="1791939"/>
            <a:ext cx="4190205" cy="40515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6E6EE7-108C-AE03-59E3-F2194550FAF8}"/>
              </a:ext>
            </a:extLst>
          </p:cNvPr>
          <p:cNvSpPr txBox="1"/>
          <p:nvPr/>
        </p:nvSpPr>
        <p:spPr>
          <a:xfrm>
            <a:off x="344126" y="1099442"/>
            <a:ext cx="1072699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– </a:t>
            </a:r>
          </a:p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 </a:t>
            </a:r>
          </a:p>
          <a:p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endParaRPr lang="en-GB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334175-3EB1-3064-5B58-EF327A228D87}"/>
              </a:ext>
            </a:extLst>
          </p:cNvPr>
          <p:cNvSpPr txBox="1"/>
          <p:nvPr/>
        </p:nvSpPr>
        <p:spPr>
          <a:xfrm>
            <a:off x="452284" y="2425156"/>
            <a:ext cx="71677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and reflect</a:t>
            </a:r>
          </a:p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what extent is our curriculum already internationalised?  </a:t>
            </a:r>
          </a:p>
          <a:p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Imagine</a:t>
            </a:r>
          </a:p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other ways of thinking and doing are possible?  </a:t>
            </a:r>
          </a:p>
          <a:p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Revise and plan </a:t>
            </a:r>
          </a:p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Given the possibilities for IoC,  what changes do we want to make  to the curriculum, to courses, to support services?  </a:t>
            </a:r>
          </a:p>
          <a:p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  </a:t>
            </a:r>
          </a:p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actions do we need to prioritise in order to reach our internationalisation goals?  </a:t>
            </a:r>
          </a:p>
          <a:p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 </a:t>
            </a:r>
          </a:p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will we know if we have achieved our internationalisation goals and to what extent? </a:t>
            </a:r>
          </a:p>
        </p:txBody>
      </p:sp>
    </p:spTree>
    <p:extLst>
      <p:ext uri="{BB962C8B-B14F-4D97-AF65-F5344CB8AC3E}">
        <p14:creationId xmlns:p14="http://schemas.microsoft.com/office/powerpoint/2010/main" val="4015381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A48CA-1C6A-8B2E-CAC1-9D6DD2B2E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72F5330-2260-3F64-7069-B1F36DFB7C18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F29C740-4D26-4319-114B-0B4402F07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F0963CC-AC91-F59D-C6F6-AA985A2E3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5AF27CC-399E-B839-0205-11FF31BBFA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3379FC9-A49E-56C2-6875-48540E37B958}"/>
              </a:ext>
            </a:extLst>
          </p:cNvPr>
          <p:cNvSpPr txBox="1"/>
          <p:nvPr/>
        </p:nvSpPr>
        <p:spPr>
          <a:xfrm>
            <a:off x="1160617" y="2421004"/>
            <a:ext cx="929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116283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5DCD4-2F58-1721-0740-00DF7E803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406991E-BF05-2B6D-AFB2-DF78DE20362F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6425B2E-3768-7DE9-8974-3DCE47C11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0762765-D7A5-7083-04EF-B544DC19E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581BECC-0F84-D5C3-6F6C-C06CFB80D1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7A95559-92E5-2650-8A5C-AD44E2C69258}"/>
              </a:ext>
            </a:extLst>
          </p:cNvPr>
          <p:cNvSpPr txBox="1"/>
          <p:nvPr/>
        </p:nvSpPr>
        <p:spPr>
          <a:xfrm>
            <a:off x="518414" y="2439172"/>
            <a:ext cx="6946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COVID-19 pandemic has demonstrated the </a:t>
            </a:r>
            <a:r>
              <a:rPr lang="ro-RO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importance for medical professionals to engage in work transcending national borders 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to deeply understand</a:t>
            </a:r>
            <a:r>
              <a:rPr lang="ro-RO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perspectives of health 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other countries. 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o-R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play a key role to that end, by preparing culturally competent and globally conscious medical healthcare professionals. 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B3ED885-B352-E475-9DF2-E394F1285C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8895" y="4198055"/>
            <a:ext cx="2900516" cy="16574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C309C0-C1EB-2718-5B0A-E90AA6FBF8DE}"/>
              </a:ext>
            </a:extLst>
          </p:cNvPr>
          <p:cNvSpPr txBox="1"/>
          <p:nvPr/>
        </p:nvSpPr>
        <p:spPr>
          <a:xfrm>
            <a:off x="332589" y="847191"/>
            <a:ext cx="11526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– </a:t>
            </a:r>
          </a:p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</a:t>
            </a:r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8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Urgent need for deeply understand perspectives of health in other countries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810500-5C4E-2DB5-ADC7-BA02D0493B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3794" y="2582509"/>
            <a:ext cx="2906032" cy="151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5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4764F-5EAC-02F9-B731-05ED0F89C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F88901E-832F-6533-75CB-D4A9FECB6607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45B9946-87C4-7B77-F40C-C44229984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4F843EE-8E8A-AD29-97BE-F8119D0F1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24DD24B-BF0C-5024-C234-D63B485713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E2564B6-D184-F512-36F7-C8936FCF43C3}"/>
              </a:ext>
            </a:extLst>
          </p:cNvPr>
          <p:cNvSpPr txBox="1"/>
          <p:nvPr/>
        </p:nvSpPr>
        <p:spPr>
          <a:xfrm>
            <a:off x="645839" y="2650317"/>
            <a:ext cx="47096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 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help medical students develop an </a:t>
            </a:r>
            <a:r>
              <a:rPr lang="ro-RO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understanding and appreciation of belonging to a global healthcare community versus a local community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ro-RO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practice medicine in their local communities with a global outlook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D2264-7CA6-4AF1-AFB7-AF702E229C55}"/>
              </a:ext>
            </a:extLst>
          </p:cNvPr>
          <p:cNvSpPr txBox="1"/>
          <p:nvPr/>
        </p:nvSpPr>
        <p:spPr>
          <a:xfrm>
            <a:off x="332589" y="847191"/>
            <a:ext cx="11526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– </a:t>
            </a:r>
          </a:p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</a:t>
            </a:r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8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Urgent need for deeply understand perspectives of health in other countries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C0444F-8AFB-431D-1BA2-5EBA19FBDA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6861" y="2563580"/>
            <a:ext cx="58293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85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130D1-A2BB-0158-483D-AEEB8CE64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47A9155-67E6-9B0F-AD9D-6FD563B7DC33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88252AE-8407-4F97-892F-06086215D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B31858A-2DD0-AFA8-DD0F-CA191A3DD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915DF67-6739-FC53-CABE-B7490D71F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6C6335-0075-214A-D636-C2C0038FD722}"/>
              </a:ext>
            </a:extLst>
          </p:cNvPr>
          <p:cNvSpPr txBox="1"/>
          <p:nvPr/>
        </p:nvSpPr>
        <p:spPr>
          <a:xfrm>
            <a:off x="380778" y="2952186"/>
            <a:ext cx="6953114" cy="2445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o-R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Internationalisation of medical education 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encompasses the </a:t>
            </a:r>
            <a:r>
              <a:rPr lang="ro-RO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integration of global dimensions 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ro-RO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intercultural experiences into medical practices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This process is planned to prepare globally conscious, culturally </a:t>
            </a:r>
            <a:r>
              <a:rPr lang="ro-RO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competent medical workforce that can efficiently address international health challenges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31D92C-9C34-4AA2-CCC6-D92FCE3F6C1C}"/>
              </a:ext>
            </a:extLst>
          </p:cNvPr>
          <p:cNvSpPr txBox="1"/>
          <p:nvPr/>
        </p:nvSpPr>
        <p:spPr>
          <a:xfrm>
            <a:off x="332589" y="847191"/>
            <a:ext cx="11526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– </a:t>
            </a:r>
          </a:p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the curriculum</a:t>
            </a:r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8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Urgent need for deeply understand perspectives of health in other countries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0F5B9A-BBF7-D919-FC04-02897F4F3E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3892" y="2368313"/>
            <a:ext cx="4525519" cy="372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756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DCDC1-ED39-AC0D-FFC5-97777517E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3C7435F-1DC9-9FD8-9B3C-7393B1B6E6D7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D45DD98-BC5B-9246-4C9D-B8545D143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1BB7870-9BCC-7457-4026-B6ABB0413C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06D10FDD-0BE2-5F6D-A262-5A644C7710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E62B31-BD1A-732D-6B80-AF3EB1A169B0}"/>
              </a:ext>
            </a:extLst>
          </p:cNvPr>
          <p:cNvSpPr txBox="1"/>
          <p:nvPr/>
        </p:nvSpPr>
        <p:spPr>
          <a:xfrm>
            <a:off x="599766" y="1167885"/>
            <a:ext cx="83279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- Internationalization of the curriculum </a:t>
            </a:r>
            <a:endParaRPr lang="en-GB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A94FF5-FE84-0B09-777A-BF14BB5E5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3351" y="3341192"/>
            <a:ext cx="2857500" cy="2381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FA6035-60E9-EE9D-B8EF-0036EA1786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6477" y="-29510"/>
            <a:ext cx="4486591" cy="28669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8E9EFA2-4DA1-33C0-BEED-6300900DF132}"/>
              </a:ext>
            </a:extLst>
          </p:cNvPr>
          <p:cNvSpPr txBox="1"/>
          <p:nvPr/>
        </p:nvSpPr>
        <p:spPr>
          <a:xfrm>
            <a:off x="698090" y="2261419"/>
            <a:ext cx="7934633" cy="384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concept of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encompasses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systematic, international, and evidence-based activities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planned to enable students to achieve learning outcomes by participating in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high-quality learning opportunities.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Thus, Internationalization of medical education comprises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specific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programmes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procedures that are designed to integrate global dimensions to medical education.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Internationalisation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curriculum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(IoC), and similar initiatives such as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internationalisation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at home, are aimed at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incorporating international, intercultural and global dimensions into the curriculum, including consideration of content, teaching methods, and learning outcomes, and how these are supported at a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programme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institutional level.</a:t>
            </a:r>
            <a:endParaRPr lang="en-GB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09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AB9F8-9762-D273-9145-D1182A75B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7EECAFF-0B24-1A8D-A269-FA946402EBC8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56FC581-31AD-9B5E-BEFD-A453E173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D1A847D-60B5-454F-9D2A-A53F3FAFD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ED845751-4473-239A-BE20-B4BF771639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62DA2C3-07CF-0BFC-BF1D-38E41103FF59}"/>
              </a:ext>
            </a:extLst>
          </p:cNvPr>
          <p:cNvSpPr txBox="1"/>
          <p:nvPr/>
        </p:nvSpPr>
        <p:spPr>
          <a:xfrm>
            <a:off x="599766" y="2362031"/>
            <a:ext cx="7197215" cy="3046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necessarily involves</a:t>
            </a: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 players—students, faculty, medical professionals, medical educators, administrators, institutions, and governments 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includes curricular components such as content, pedagogy, assessment, and learning outcomes.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0B0CF0-5D9E-FFFF-32FE-96FCF631FF06}"/>
              </a:ext>
            </a:extLst>
          </p:cNvPr>
          <p:cNvSpPr txBox="1"/>
          <p:nvPr/>
        </p:nvSpPr>
        <p:spPr>
          <a:xfrm>
            <a:off x="599766" y="1167885"/>
            <a:ext cx="83279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- Internationalization of the curriculum </a:t>
            </a:r>
            <a:endParaRPr lang="en-GB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FA5C00-5B9B-6C31-E1AA-2A4FEDE0DD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6782" y="315770"/>
            <a:ext cx="4434348" cy="33257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BD2268-4686-0417-8EF8-FEB0A71C8E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1624" y="3943145"/>
            <a:ext cx="4229506" cy="174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126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61FD6-ED4F-66A7-F895-8D3297A0C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71694F3-880D-8FB6-F869-E4F570D86E34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B33DB63-4B1A-66B6-5AC1-5FF84DF0F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F13A441-4D4E-455A-564D-8CBF1E96B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88EC391-5BC1-D9EB-07E0-C89AE9C1B7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6890171-B6DB-ACEF-C053-4E50EE87765C}"/>
              </a:ext>
            </a:extLst>
          </p:cNvPr>
          <p:cNvSpPr txBox="1"/>
          <p:nvPr/>
        </p:nvSpPr>
        <p:spPr>
          <a:xfrm>
            <a:off x="599766" y="2290917"/>
            <a:ext cx="66269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fundamental principle of internationalization of the curriculum, and therefore Internationalization of medical education, is the </a:t>
            </a:r>
            <a:r>
              <a:rPr lang="ro-RO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promotion of universal access of international experiences and education for </a:t>
            </a:r>
            <a:r>
              <a:rPr lang="ro-RO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lang="ro-RO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students. </a:t>
            </a:r>
            <a:endParaRPr lang="en-GB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Both medical students abroad and at home should have access to opportunities that cultivate global views and perceptions. 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716CDC-6502-E5D3-8C2C-696A61A6D158}"/>
              </a:ext>
            </a:extLst>
          </p:cNvPr>
          <p:cNvSpPr txBox="1"/>
          <p:nvPr/>
        </p:nvSpPr>
        <p:spPr>
          <a:xfrm>
            <a:off x="599766" y="1167885"/>
            <a:ext cx="83279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- Internationalization of the curriculum </a:t>
            </a:r>
            <a:endParaRPr lang="en-GB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827838-5970-FC36-4603-6F45177E94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1426" y="3121835"/>
            <a:ext cx="3322027" cy="28316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B00E07-4162-589D-C430-96CFA3579F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6508" y="333073"/>
            <a:ext cx="3891865" cy="262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11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6A22DC-22F1-CCB6-EC8F-D688114605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78DFDFE-C2F4-DB32-132E-E7F777B821C5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8AA8A37-E21A-7147-76CB-1BF427F75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E182B1B-759A-DEC1-E11B-C75FD93FA3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7DC09AB-8423-8CC3-6406-350F4E391E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383EBB7-88E0-17FF-321E-94816245E5F4}"/>
              </a:ext>
            </a:extLst>
          </p:cNvPr>
          <p:cNvSpPr txBox="1"/>
          <p:nvPr/>
        </p:nvSpPr>
        <p:spPr>
          <a:xfrm>
            <a:off x="599766" y="2349910"/>
            <a:ext cx="68432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is a need for a more inclusive approach where </a:t>
            </a:r>
            <a:r>
              <a:rPr lang="ro-RO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lang="ro-R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students, irrespective of socioeconomic background and university of attendance, gain access to experiences and content that have relevance beyond national borders.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4EC3D7-679D-2A18-9D77-ADD3708B193E}"/>
              </a:ext>
            </a:extLst>
          </p:cNvPr>
          <p:cNvSpPr txBox="1"/>
          <p:nvPr/>
        </p:nvSpPr>
        <p:spPr>
          <a:xfrm>
            <a:off x="599766" y="1167885"/>
            <a:ext cx="83279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- Internationalization of the curriculum </a:t>
            </a:r>
            <a:endParaRPr lang="en-GB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E44F08-C759-35FF-6E6C-98E1D456A0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3019" y="1167885"/>
            <a:ext cx="4286573" cy="3603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867A2A-95B2-39BC-DD0C-9DB8F096F30A}"/>
              </a:ext>
            </a:extLst>
          </p:cNvPr>
          <p:cNvSpPr txBox="1"/>
          <p:nvPr/>
        </p:nvSpPr>
        <p:spPr>
          <a:xfrm>
            <a:off x="858407" y="4924789"/>
            <a:ext cx="10143890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Universities and other educational institutions need to develop strategies to equip health students with a high degree of cultural competency so that they will be eﬀective within the modern healthcare sector, and have the skills to operate in a global environment.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82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7525A-BC0E-BF2C-F89F-1DBD9B689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0EE1741-1E9B-7342-56ED-333B38B65669}"/>
              </a:ext>
            </a:extLst>
          </p:cNvPr>
          <p:cNvGrpSpPr/>
          <p:nvPr/>
        </p:nvGrpSpPr>
        <p:grpSpPr>
          <a:xfrm>
            <a:off x="858407" y="6118475"/>
            <a:ext cx="9593694" cy="576000"/>
            <a:chOff x="858407" y="6118475"/>
            <a:chExt cx="9593694" cy="576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93C21FD-0DAB-E29E-B2A2-AFDE57181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8407" y="6118475"/>
              <a:ext cx="3835848" cy="57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5A90472-7319-760C-6F42-440988FB7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668" y="6118475"/>
              <a:ext cx="5476433" cy="576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758BB6BB-F200-43D0-8748-CD54625B9F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233" y="127191"/>
            <a:ext cx="3148651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65DCCD1-C1C9-B7D5-F504-0D06B35E57C8}"/>
              </a:ext>
            </a:extLst>
          </p:cNvPr>
          <p:cNvSpPr txBox="1"/>
          <p:nvPr/>
        </p:nvSpPr>
        <p:spPr>
          <a:xfrm>
            <a:off x="661825" y="2241755"/>
            <a:ext cx="7341633" cy="3473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o-R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medical education, this might mean, for example, developing students’ ability to access and evaluate </a:t>
            </a:r>
            <a:r>
              <a:rPr lang="ro-RO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ideas and practices from diverse national and cultural sources, using advanced intercultural skills </a:t>
            </a:r>
            <a:r>
              <a:rPr lang="ro-R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their professional practice, and </a:t>
            </a:r>
            <a:r>
              <a:rPr lang="ro-RO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practicing medicine in a global context. </a:t>
            </a:r>
            <a:endParaRPr lang="en-GB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o-R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Internationalisation of the curriculum </a:t>
            </a:r>
            <a:r>
              <a:rPr lang="ro-R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aimed at </a:t>
            </a:r>
            <a:r>
              <a:rPr lang="ro-RO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incorporating international, intercultural, and global dimensions into the curriculum, including consideration of content, teaching methods, learning outcomes, and how these are supported at a program and institutional level.</a:t>
            </a:r>
            <a:endParaRPr lang="en-GB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881ECF-5D88-0529-322F-4E4D1FBF5AF5}"/>
              </a:ext>
            </a:extLst>
          </p:cNvPr>
          <p:cNvSpPr txBox="1"/>
          <p:nvPr/>
        </p:nvSpPr>
        <p:spPr>
          <a:xfrm>
            <a:off x="599766" y="1167885"/>
            <a:ext cx="83279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Internationalization of medical education - Internationalization of the curriculum </a:t>
            </a:r>
            <a:endParaRPr lang="en-GB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C2170F-74FA-44D6-A116-A397617B6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1612" y="3761335"/>
            <a:ext cx="3854246" cy="18932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AAFDCD-89B9-D3BB-3274-CCA3812C37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1802" y="243349"/>
            <a:ext cx="344489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7446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rosted Glass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1237</Words>
  <Application>Microsoft Office PowerPoint</Application>
  <PresentationFormat>Widescreen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DM Sans</vt:lpstr>
      <vt:lpstr>Times New Roman</vt:lpstr>
      <vt:lpstr>Trebuchet MS</vt:lpstr>
      <vt:lpstr>Wingdings 3</vt:lpstr>
      <vt:lpstr>Facet</vt:lpstr>
      <vt:lpstr>"How to internationalize curriculum  – Guide for biomedical education and educators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Adrian Sturza</dc:creator>
  <cp:lastModifiedBy>Adrian Sturza</cp:lastModifiedBy>
  <cp:revision>11</cp:revision>
  <dcterms:created xsi:type="dcterms:W3CDTF">2024-10-08T18:04:19Z</dcterms:created>
  <dcterms:modified xsi:type="dcterms:W3CDTF">2024-10-08T20:20:36Z</dcterms:modified>
</cp:coreProperties>
</file>